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97" r:id="rId4"/>
    <p:sldId id="404" r:id="rId5"/>
    <p:sldId id="399" r:id="rId6"/>
    <p:sldId id="400" r:id="rId7"/>
    <p:sldId id="410" r:id="rId8"/>
    <p:sldId id="405" r:id="rId9"/>
    <p:sldId id="407" r:id="rId10"/>
    <p:sldId id="408" r:id="rId11"/>
    <p:sldId id="409" r:id="rId12"/>
    <p:sldId id="403" r:id="rId13"/>
    <p:sldId id="398" r:id="rId14"/>
    <p:sldId id="401" r:id="rId15"/>
    <p:sldId id="402" r:id="rId16"/>
    <p:sldId id="27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6043" autoAdjust="0"/>
  </p:normalViewPr>
  <p:slideViewPr>
    <p:cSldViewPr snapToGrid="0">
      <p:cViewPr varScale="1">
        <p:scale>
          <a:sx n="69" d="100"/>
          <a:sy n="69" d="100"/>
        </p:scale>
        <p:origin x="48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33ABDBEF-DC9F-A94F-4A98-22EFEA8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11F6B16-126C-A9BC-D49D-91BEAE34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2048B82-E547-5E0B-25D3-8B9F893B1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E18F15-A538-455B-519F-44070A54DC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20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3D1ACB3-7F5D-F720-A349-764B3A9A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149EE9B-2945-D1F0-698E-1F5E05A42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924A718-544C-A7C7-27FA-B137548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E0A504DA-FA53-EBEC-F8ED-CA741D9722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84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EFA7020-9005-84EF-0E27-E91923A8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0EF9D4B-F813-525F-B3FF-12DEBFA58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D63F15E-33F4-F22C-C265-2310E83D6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D0848EE-CC31-774C-2DA3-A8D4D980B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28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164F104-67F6-076E-2EE1-4F51D4E6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14B37003-B7EE-BAA5-B5EB-918437A41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783321E7-58CF-0357-C711-42CFCD4C7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4CB6C32-8393-B3FD-849D-6738FCF5B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94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39B7D23-0AD4-F739-FE86-2D5501860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AFFC09DE-D2DA-404B-882E-A1945FDB3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EA81D56-FBC4-96C3-20F7-718107F5F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46D9E21-A335-8692-A638-767ABD8D5D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4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9EDB3AE3-59AB-412C-755D-11194A37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08AC883-DC89-0E26-E701-05EDE88E5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21EB6904-7599-4148-6DB3-D4EB6AE7F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8BD5D9-F448-F478-9494-5985CB62F2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39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0B0AB3D-F50C-29E7-E42A-236C5DCB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44EC48E-F1A8-4655-7C6F-26BECCADE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9E01F2BD-7873-59E0-FE37-B4AE3CA04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CBB3C66-1894-7F66-286E-CE65506570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25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C34A012-875D-0649-24B6-FD721421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303E392-B04C-1426-2409-C44EDA1F4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ECCEB02-DD9D-6F3C-7E55-DF979B83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9249C15-8134-23FE-EB52-B2F9AA8CF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9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EE17927-CE59-42CC-7648-91C5B063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9FCF9718-AD9D-99FF-E260-64072466F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8EB2146-C2D6-2540-F194-E67972CE9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8F36EB9-F82B-943F-D78C-5E5EEC427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AA11648-C4C7-52F0-67C8-E7345456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739560C-AE62-8235-4B4C-88921090F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491169C8-C40F-4FE1-EA9D-1A495C332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AD50DBA-0D4C-A867-9E48-06F76DE0F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5F61B0E-C94C-59E0-0BC5-8265284F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64D6917-FDB9-9D59-7032-AFD13D665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C542C28F-8031-6BF8-8415-1AAA91216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6B5ECF6-912E-040B-2223-85FA31247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8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E8BDEA5-2704-CB07-30A4-869DC949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718F2069-FEB8-CB99-5E0C-9A709CAE4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0F6371A-687E-C66E-26D0-EFB1C6F5A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97EDFDA-71FF-CCB0-AC49-0D80DE488D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1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2024.02.26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BD1D471-BC38-708B-AB34-768D28CC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87A7AA-BFAF-8526-A4B4-34EA694A801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45DCE-0B8F-A1AC-1BCC-50F1286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101"/>
            <a:ext cx="4024116" cy="4426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1F7879-9B03-C2EC-45D2-C3B3F63C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16" y="1863101"/>
            <a:ext cx="4024117" cy="4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FE9129-1BC1-4958-85FA-0EBBB362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232" y="1863101"/>
            <a:ext cx="4024117" cy="4426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E7A303-EBF8-E467-5B14-EC3559EBA32B}"/>
              </a:ext>
            </a:extLst>
          </p:cNvPr>
          <p:cNvSpPr txBox="1"/>
          <p:nvPr/>
        </p:nvSpPr>
        <p:spPr>
          <a:xfrm>
            <a:off x="0" y="1302591"/>
            <a:ext cx="9455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3: </a:t>
            </a:r>
            <a:r>
              <a:rPr lang="zh-CN" altLang="en-US" sz="2000" dirty="0">
                <a:latin typeface="Consolas" panose="020B0609020204030204" pitchFamily="49" charset="0"/>
              </a:rPr>
              <a:t>It seems that the error in PPG is larger.</a:t>
            </a:r>
          </a:p>
        </p:txBody>
      </p:sp>
    </p:spTree>
    <p:extLst>
      <p:ext uri="{BB962C8B-B14F-4D97-AF65-F5344CB8AC3E}">
        <p14:creationId xmlns:p14="http://schemas.microsoft.com/office/powerpoint/2010/main" val="39888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A473FD4-26B9-11C9-6012-C1107126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E4976-271B-75E0-0B0D-477871ABCEED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AD818-F73C-B592-F178-CDC75AB2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734"/>
            <a:ext cx="4803198" cy="5283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25B370-7BFD-0084-AA61-DCFB9CA14DEA}"/>
              </a:ext>
            </a:extLst>
          </p:cNvPr>
          <p:cNvSpPr txBox="1"/>
          <p:nvPr/>
        </p:nvSpPr>
        <p:spPr>
          <a:xfrm>
            <a:off x="0" y="801848"/>
            <a:ext cx="5595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4: Quality control of BSG signals needs to be improved.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B8AC7-469E-A2A2-BBC4-01BCC1184605}"/>
              </a:ext>
            </a:extLst>
          </p:cNvPr>
          <p:cNvSpPr txBox="1"/>
          <p:nvPr/>
        </p:nvSpPr>
        <p:spPr>
          <a:xfrm>
            <a:off x="4927599" y="1911472"/>
            <a:ext cx="71555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 of Experiment 4:</a:t>
            </a:r>
          </a:p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PPG is sometimes not entirely reliable, and there is a phase shift between PPG and BSG. Using IBI obtained from PPG as labels seems inappropriate.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There is a significant difference between HR prediction and IBI prediction in the 10-second signal, indicating the need for stricter quality control to ensure accuracy of each heartbeat interval.</a:t>
            </a:r>
          </a:p>
        </p:txBody>
      </p:sp>
    </p:spTree>
    <p:extLst>
      <p:ext uri="{BB962C8B-B14F-4D97-AF65-F5344CB8AC3E}">
        <p14:creationId xmlns:p14="http://schemas.microsoft.com/office/powerpoint/2010/main" val="4670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7145FF-4937-A9C4-C6A8-395EC87C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ACB1A5-DF5D-013D-E4E3-6D8FA04503B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9366C-E064-A39C-9FFE-56F913FA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1"/>
          <a:stretch/>
        </p:blipFill>
        <p:spPr>
          <a:xfrm>
            <a:off x="1337844" y="2114419"/>
            <a:ext cx="4620270" cy="2755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A8134E-E4DD-3CF2-2A52-C37E68978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3"/>
          <a:stretch/>
        </p:blipFill>
        <p:spPr>
          <a:xfrm>
            <a:off x="7263114" y="2114421"/>
            <a:ext cx="4610743" cy="27551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2DF4DC-BD0B-EBA0-78A8-CC3EFABD541F}"/>
              </a:ext>
            </a:extLst>
          </p:cNvPr>
          <p:cNvSpPr txBox="1"/>
          <p:nvPr/>
        </p:nvSpPr>
        <p:spPr>
          <a:xfrm>
            <a:off x="2319586" y="4908803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E4977-ECCA-4D44-AABC-07843281233B}"/>
              </a:ext>
            </a:extLst>
          </p:cNvPr>
          <p:cNvSpPr txBox="1"/>
          <p:nvPr/>
        </p:nvSpPr>
        <p:spPr>
          <a:xfrm>
            <a:off x="8222341" y="4908805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DFC386-D5BB-2E0A-6D39-3EF92C0DF40A}"/>
              </a:ext>
            </a:extLst>
          </p:cNvPr>
          <p:cNvSpPr txBox="1"/>
          <p:nvPr/>
        </p:nvSpPr>
        <p:spPr>
          <a:xfrm>
            <a:off x="26395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7D048-170B-51DA-B89A-BE92B491E983}"/>
              </a:ext>
            </a:extLst>
          </p:cNvPr>
          <p:cNvSpPr txBox="1"/>
          <p:nvPr/>
        </p:nvSpPr>
        <p:spPr>
          <a:xfrm>
            <a:off x="626291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C15C4-B6C8-1B62-8A53-B0B87502DB10}"/>
              </a:ext>
            </a:extLst>
          </p:cNvPr>
          <p:cNvSpPr txBox="1"/>
          <p:nvPr/>
        </p:nvSpPr>
        <p:spPr>
          <a:xfrm>
            <a:off x="436336" y="625755"/>
            <a:ext cx="11319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Experiment 5</a:t>
            </a:r>
          </a:p>
          <a:p>
            <a:r>
              <a:rPr lang="en-US" altLang="zh-CN" dirty="0"/>
              <a:t>Quality control is necessary, but denoising is not essential. Most noise is unrelated, and some noise can actually help us match more accurately.</a:t>
            </a:r>
          </a:p>
        </p:txBody>
      </p:sp>
    </p:spTree>
    <p:extLst>
      <p:ext uri="{BB962C8B-B14F-4D97-AF65-F5344CB8AC3E}">
        <p14:creationId xmlns:p14="http://schemas.microsoft.com/office/powerpoint/2010/main" val="294396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645FC9F-EB62-4C62-24A5-53C52089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3819E4-7DDD-3ED8-1263-4F772F4CC07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BB27A-629E-1A8A-8C98-44C696BD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94" y="645885"/>
            <a:ext cx="3655059" cy="60379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C42F9-74F4-6020-641D-B4344624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7" y="645885"/>
            <a:ext cx="3604307" cy="6037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4D0515-514B-62C8-21F9-58857C6E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72" y="645885"/>
            <a:ext cx="3524588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3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AF27DEB6-85D8-598A-0F0E-889310AF8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6872C8-1E06-B2E6-1749-B4153934F0C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384D75-34E9-CE31-4391-9376C080B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28267"/>
              </p:ext>
            </p:extLst>
          </p:nvPr>
        </p:nvGraphicFramePr>
        <p:xfrm>
          <a:off x="2369419" y="940228"/>
          <a:ext cx="7038575" cy="1112520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379236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292656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 (Real/Paper)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 (Real/Paper)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15.737/12.224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8.495/9.204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SVR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14.905/11.6415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7.869/7.617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48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A3563F1-5E62-04E0-A3E5-C27A25AF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89" y="2664044"/>
            <a:ext cx="4134427" cy="38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569782-E843-8D33-9ADD-4852BFBE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4" y="2907452"/>
            <a:ext cx="4696480" cy="301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177D0E-657B-9CDB-1059-B7A08F2960FC}"/>
              </a:ext>
            </a:extLst>
          </p:cNvPr>
          <p:cNvSpPr txBox="1"/>
          <p:nvPr/>
        </p:nvSpPr>
        <p:spPr>
          <a:xfrm>
            <a:off x="724754" y="6078279"/>
            <a:ext cx="553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Template-based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68184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6C1E14-535A-3B27-9B8D-5C13671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791956" cy="3194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814D20-5C2A-EBEA-2AFD-FF1E3095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44" y="3429000"/>
            <a:ext cx="4791956" cy="3194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E9C50F-9C82-F3AD-BBCC-E18898B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363"/>
            <a:ext cx="4791956" cy="3194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A4CB2-DEA1-94B2-79E0-EFDF5C15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44" y="234363"/>
            <a:ext cx="4791956" cy="31946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39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3929384" y="2158236"/>
            <a:ext cx="508797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Template-based IBI 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BP-related Features of PPG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Questions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4F57A9B-FF88-8953-7CE1-F042B87A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240DB9-7E3E-53D6-DC40-0DDB763597E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1B64C8-CD99-CD53-F3F4-6EC4C66711D8}"/>
              </a:ext>
            </a:extLst>
          </p:cNvPr>
          <p:cNvSpPr txBox="1"/>
          <p:nvPr/>
        </p:nvSpPr>
        <p:spPr>
          <a:xfrm>
            <a:off x="701040" y="522173"/>
            <a:ext cx="1078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sz="2000" dirty="0">
                <a:latin typeface="Consolas" panose="020B0609020204030204" pitchFamily="49" charset="0"/>
              </a:rPr>
              <a:t>Conclusion: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template-based approach is an effective tool for analyzing arrhythmia, advancing beyond models based on the assumption of the uniform heartbeat distribution.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Currently, a series of experiments have demonstrated its effectiveness. I believe that once the remaining issue is resolved, we can start writing the paper.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CC724-6150-AAF6-E289-6B95D289A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49"/>
          <a:stretch/>
        </p:blipFill>
        <p:spPr>
          <a:xfrm>
            <a:off x="2766580" y="2639292"/>
            <a:ext cx="6050107" cy="36531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F89B0C-7D8F-1349-4EB6-BEF9A26B7517}"/>
              </a:ext>
            </a:extLst>
          </p:cNvPr>
          <p:cNvSpPr/>
          <p:nvPr/>
        </p:nvSpPr>
        <p:spPr>
          <a:xfrm>
            <a:off x="4682836" y="3004570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D77244-64FD-F53E-15DA-26515594E0AC}"/>
              </a:ext>
            </a:extLst>
          </p:cNvPr>
          <p:cNvSpPr/>
          <p:nvPr/>
        </p:nvSpPr>
        <p:spPr>
          <a:xfrm>
            <a:off x="6380018" y="3004569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F84D9-BEC8-0208-2273-742845C360D3}"/>
              </a:ext>
            </a:extLst>
          </p:cNvPr>
          <p:cNvSpPr txBox="1"/>
          <p:nvPr/>
        </p:nvSpPr>
        <p:spPr>
          <a:xfrm>
            <a:off x="1267690" y="6459947"/>
            <a:ext cx="99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ACF is dependent on the assumption of the uniform heartbeat distribution.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3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4C1FEB2-973C-66DF-BF13-7575CEDE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8D3098-A623-D87D-49C6-2A24F107A775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A833629-F5E6-B595-2D4C-2733EAB2A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39566"/>
              </p:ext>
            </p:extLst>
          </p:nvPr>
        </p:nvGraphicFramePr>
        <p:xfrm>
          <a:off x="1102822" y="2109680"/>
          <a:ext cx="9996483" cy="1073574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3726180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370799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All_Back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1.115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-9.4%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CTRU_all_data_all_labels</a:t>
                      </a:r>
                      <a:r>
                        <a:rPr lang="en-US" altLang="zh-CN" dirty="0"/>
                        <a:t>, Posture=0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+0.8%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940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8405E11-AD52-02AB-FDC3-C06DF1C2C044}"/>
              </a:ext>
            </a:extLst>
          </p:cNvPr>
          <p:cNvSpPr txBox="1"/>
          <p:nvPr/>
        </p:nvSpPr>
        <p:spPr>
          <a:xfrm>
            <a:off x="1039517" y="3565106"/>
            <a:ext cx="1048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The dataset </a:t>
            </a:r>
            <a:r>
              <a:rPr lang="en-US" altLang="zh-CN" sz="2000" dirty="0" err="1">
                <a:latin typeface="Consolas" panose="020B0609020204030204" pitchFamily="49" charset="0"/>
              </a:rPr>
              <a:t>all_back</a:t>
            </a:r>
            <a:r>
              <a:rPr lang="en-US" altLang="zh-CN" sz="2000" dirty="0">
                <a:latin typeface="Consolas" panose="020B0609020204030204" pitchFamily="49" charset="0"/>
              </a:rPr>
              <a:t> is a well-filtered subset. 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However, </a:t>
            </a:r>
            <a:r>
              <a:rPr lang="en-US" altLang="zh-CN" sz="2000" dirty="0" err="1">
                <a:latin typeface="Consolas" panose="020B0609020204030204" pitchFamily="49" charset="0"/>
              </a:rPr>
              <a:t>CTRU_all_data_all_labels</a:t>
            </a:r>
            <a:r>
              <a:rPr lang="en-US" altLang="zh-CN" sz="2000" dirty="0">
                <a:latin typeface="Consolas" panose="020B0609020204030204" pitchFamily="49" charset="0"/>
              </a:rPr>
              <a:t> was filtered using </a:t>
            </a:r>
            <a:r>
              <a:rPr lang="en-US" altLang="zh-CN" sz="2000" dirty="0" err="1">
                <a:latin typeface="Consolas" panose="020B0609020204030204" pitchFamily="49" charset="0"/>
              </a:rPr>
              <a:t>Yingjian's</a:t>
            </a:r>
            <a:r>
              <a:rPr lang="en-US" altLang="zh-CN" sz="2000" dirty="0">
                <a:latin typeface="Consolas" panose="020B0609020204030204" pitchFamily="49" charset="0"/>
              </a:rPr>
              <a:t> quality control method instead of more targeted methods, so the performance of the New Method could be further improved in the future.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295DB-946D-175A-E757-564E63C105A8}"/>
              </a:ext>
            </a:extLst>
          </p:cNvPr>
          <p:cNvSpPr txBox="1"/>
          <p:nvPr/>
        </p:nvSpPr>
        <p:spPr>
          <a:xfrm>
            <a:off x="1039517" y="158402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1: HR Estimation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4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FD5BF52-9E73-2B09-BC80-B010CE5C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D935B5-4CD5-B492-41CC-1F28C43EE663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F929318-25BE-1978-2790-ED8511F2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27693"/>
              </p:ext>
            </p:extLst>
          </p:nvPr>
        </p:nvGraphicFramePr>
        <p:xfrm>
          <a:off x="691715" y="2174526"/>
          <a:ext cx="4237199" cy="171243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429290">
                  <a:extLst>
                    <a:ext uri="{9D8B030D-6E8A-4147-A177-3AD203B41FA5}">
                      <a16:colId xmlns:a16="http://schemas.microsoft.com/office/drawing/2014/main" val="2776880236"/>
                    </a:ext>
                  </a:extLst>
                </a:gridCol>
                <a:gridCol w="1370340">
                  <a:extLst>
                    <a:ext uri="{9D8B030D-6E8A-4147-A177-3AD203B41FA5}">
                      <a16:colId xmlns:a16="http://schemas.microsoft.com/office/drawing/2014/main" val="3967179027"/>
                    </a:ext>
                  </a:extLst>
                </a:gridCol>
                <a:gridCol w="1437569">
                  <a:extLst>
                    <a:ext uri="{9D8B030D-6E8A-4147-A177-3AD203B41FA5}">
                      <a16:colId xmlns:a16="http://schemas.microsoft.com/office/drawing/2014/main" val="3506176960"/>
                    </a:ext>
                  </a:extLst>
                </a:gridCol>
              </a:tblGrid>
              <a:tr h="5971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Confusion </a:t>
                      </a:r>
                    </a:p>
                    <a:p>
                      <a:pPr algn="ctr"/>
                      <a:r>
                        <a:rPr lang="en-US" altLang="zh-CN" dirty="0"/>
                        <a:t>Matrix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57022"/>
                  </a:ext>
                </a:extLst>
              </a:tr>
              <a:tr h="597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548 (17.31%)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 (3.00%)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29418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(0.1%)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2519 (79.59%)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910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255A6DD-F27D-E54B-A55D-22E33D82EE1C}"/>
              </a:ext>
            </a:extLst>
          </p:cNvPr>
          <p:cNvSpPr txBox="1"/>
          <p:nvPr/>
        </p:nvSpPr>
        <p:spPr>
          <a:xfrm>
            <a:off x="62825" y="4359259"/>
            <a:ext cx="57834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 10-second BSG signal can construct a dataset of heart rate anomalies while ensuring a constant heart rate.</a:t>
            </a:r>
          </a:p>
          <a:p>
            <a:endParaRPr lang="en-US" altLang="zh-CN" dirty="0"/>
          </a:p>
          <a:p>
            <a:r>
              <a:rPr lang="en-US" altLang="zh-CN" dirty="0"/>
              <a:t>The ratio of normal heart rate signals to abnormal heart rate signals in the simulated dataset is approximately 1:4.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940C30-67B4-CCAF-83EB-45B480F6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708073" y="0"/>
            <a:ext cx="65327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084359-A1C4-8D56-7824-8F90EC82B9BC}"/>
              </a:ext>
            </a:extLst>
          </p:cNvPr>
          <p:cNvSpPr txBox="1"/>
          <p:nvPr/>
        </p:nvSpPr>
        <p:spPr>
          <a:xfrm>
            <a:off x="318441" y="1375356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2: Arrhythmia Classification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B7704C-9806-99B9-9EE2-6A3C05F4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BDD845-6418-78DD-629A-680E64EA0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" r="-1"/>
          <a:stretch/>
        </p:blipFill>
        <p:spPr>
          <a:xfrm>
            <a:off x="5635642" y="0"/>
            <a:ext cx="655635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B6FB6E-35B5-3192-A767-25F40F3B0674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68C8A-85EE-1028-6492-11B9E85AFEEF}"/>
              </a:ext>
            </a:extLst>
          </p:cNvPr>
          <p:cNvSpPr txBox="1"/>
          <p:nvPr/>
        </p:nvSpPr>
        <p:spPr>
          <a:xfrm>
            <a:off x="114026" y="584885"/>
            <a:ext cx="217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3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3F262-B9A5-EB65-60EE-931CA2713AF5}"/>
              </a:ext>
            </a:extLst>
          </p:cNvPr>
          <p:cNvSpPr txBox="1"/>
          <p:nvPr/>
        </p:nvSpPr>
        <p:spPr>
          <a:xfrm>
            <a:off x="0" y="3305952"/>
            <a:ext cx="61652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Using the classification algo from Experiment 2, the dataset was divided into 2 parts: normal heart rate signals and signals classified as abnormal heart rates. </a:t>
            </a:r>
          </a:p>
          <a:p>
            <a:endParaRPr lang="en-US" altLang="zh-CN" dirty="0"/>
          </a:p>
          <a:p>
            <a:r>
              <a:rPr lang="en-US" altLang="zh-CN" dirty="0"/>
              <a:t>The New Method performs better on healthy signals. Further explanation will be provided regarding results on arrhythmia data.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53829-4CFE-C24B-CEE0-A17967BA8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5150"/>
              </p:ext>
            </p:extLst>
          </p:nvPr>
        </p:nvGraphicFramePr>
        <p:xfrm>
          <a:off x="114025" y="1169770"/>
          <a:ext cx="5521617" cy="1366522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249805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159107031"/>
                    </a:ext>
                  </a:extLst>
                </a:gridCol>
                <a:gridCol w="937552">
                  <a:extLst>
                    <a:ext uri="{9D8B030D-6E8A-4147-A177-3AD203B41FA5}">
                      <a16:colId xmlns:a16="http://schemas.microsoft.com/office/drawing/2014/main" val="332227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Back(all)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1.115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-9.4%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All Back(healthy)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1.034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0.970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-6.4%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7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</a:t>
                      </a: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arrhythmia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1.851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2.083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5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4C4EF17-1FF6-9606-9CD1-F834D3A5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A19F6A-5FA0-1658-AD08-FB07343DD0A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96779-47E4-8CFE-77D4-B8A5F06D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5276"/>
            <a:ext cx="4115321" cy="3066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8141C-0D14-CA90-043B-B960155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83" y="3661990"/>
            <a:ext cx="4127638" cy="3066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D5D487-FA20-AE29-321D-DAC8E1E6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75" y="436319"/>
            <a:ext cx="4115321" cy="30441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0F62F-7836-D7A1-F1E8-E37BDBB6F251}"/>
              </a:ext>
            </a:extLst>
          </p:cNvPr>
          <p:cNvSpPr txBox="1"/>
          <p:nvPr/>
        </p:nvSpPr>
        <p:spPr>
          <a:xfrm>
            <a:off x="5798128" y="4452398"/>
            <a:ext cx="6393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On arrhythmia data heartbeats are well detected, but the MAE of HR is quite large.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HR_estimated</a:t>
            </a:r>
            <a:r>
              <a:rPr lang="en-US" altLang="zh-CN" sz="2000" dirty="0">
                <a:latin typeface="Consolas" panose="020B0609020204030204" pitchFamily="49" charset="0"/>
              </a:rPr>
              <a:t> = 60*</a:t>
            </a:r>
            <a:r>
              <a:rPr lang="en-US" altLang="zh-CN" sz="2000" dirty="0" err="1">
                <a:latin typeface="Consolas" panose="020B0609020204030204" pitchFamily="49" charset="0"/>
              </a:rPr>
              <a:t>sampling_rate</a:t>
            </a:r>
            <a:r>
              <a:rPr lang="en-US" altLang="zh-CN" sz="2000" dirty="0">
                <a:latin typeface="Consolas" panose="020B0609020204030204" pitchFamily="49" charset="0"/>
              </a:rPr>
              <a:t>/median(IBIs)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25621C-5125-26F0-1B40-1C94AB9E6518}"/>
              </a:ext>
            </a:extLst>
          </p:cNvPr>
          <p:cNvSpPr txBox="1"/>
          <p:nvPr/>
        </p:nvSpPr>
        <p:spPr>
          <a:xfrm>
            <a:off x="5798128" y="5204502"/>
            <a:ext cx="6345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5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29C07CB-0912-5593-08AF-DF91DB26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1CDBA-0B7C-35C5-2842-4763838EF8E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B7A9D-AF94-41AC-33F6-FD4C5EA6940A}"/>
              </a:ext>
            </a:extLst>
          </p:cNvPr>
          <p:cNvSpPr txBox="1"/>
          <p:nvPr/>
        </p:nvSpPr>
        <p:spPr>
          <a:xfrm>
            <a:off x="58056" y="501451"/>
            <a:ext cx="12039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4: IBI Prediction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The IBI calculated from PPG and BSG signals does not strictly correspond, so currently, visualization is used to display the results.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The results mainly consist of 4 categories.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441955-891A-48B8-BBB1-72C306C3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2978"/>
            <a:ext cx="4068199" cy="4475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14DDA-AC17-30CE-2BE9-6AC4D1F6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01" y="2382978"/>
            <a:ext cx="4068199" cy="4475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9F12CE-60AD-E3E6-DBE2-1288702D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02" y="2382981"/>
            <a:ext cx="4068199" cy="44750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EEFFC-73A6-79B4-823D-D95BB78C34D0}"/>
              </a:ext>
            </a:extLst>
          </p:cNvPr>
          <p:cNvSpPr txBox="1"/>
          <p:nvPr/>
        </p:nvSpPr>
        <p:spPr>
          <a:xfrm>
            <a:off x="58056" y="1923604"/>
            <a:ext cx="6128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1: The trends are consistent.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8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C2784F-AE53-CA2C-EF82-95DBCCF3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D97956-F9B0-2A63-EC12-5638FA1350B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285E4-9801-C5C9-3885-D2F96D7B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89"/>
            <a:ext cx="4068202" cy="4475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96C46-36C1-608C-226E-BF611962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69" y="1797788"/>
            <a:ext cx="4068202" cy="44750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C9C64-9B21-FA4C-9A7E-FF172FF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885" y="1797788"/>
            <a:ext cx="4024115" cy="44265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C930A7-C1F3-8957-87B7-08F8EC354CF8}"/>
              </a:ext>
            </a:extLst>
          </p:cNvPr>
          <p:cNvSpPr txBox="1"/>
          <p:nvPr/>
        </p:nvSpPr>
        <p:spPr>
          <a:xfrm>
            <a:off x="0" y="1269353"/>
            <a:ext cx="1192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2: The trend doesn't match, but estimated heart rate error is quite small.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6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643</Words>
  <Application>Microsoft Office PowerPoint</Application>
  <PresentationFormat>宽屏</PresentationFormat>
  <Paragraphs>125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2859</cp:revision>
  <dcterms:created xsi:type="dcterms:W3CDTF">2023-07-30T03:21:28Z</dcterms:created>
  <dcterms:modified xsi:type="dcterms:W3CDTF">2024-03-11T06:50:31Z</dcterms:modified>
</cp:coreProperties>
</file>